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DM Sans Bold" charset="1" panose="00000000000000000000"/>
      <p:regular r:id="rId23"/>
    </p:embeddedFont>
    <p:embeddedFont>
      <p:font typeface="Times New Roman Bold" charset="1" panose="02030802070405020303"/>
      <p:regular r:id="rId24"/>
    </p:embeddedFont>
    <p:embeddedFont>
      <p:font typeface="Times New Roman" charset="1" panose="02030502070405020303"/>
      <p:regular r:id="rId25"/>
    </p:embeddedFont>
    <p:embeddedFont>
      <p:font typeface="Canva Sans" charset="1" panose="020B0503030501040103"/>
      <p:regular r:id="rId26"/>
    </p:embeddedFont>
    <p:embeddedFont>
      <p:font typeface="Canva Sans Bold"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40.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4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4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1.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19" Target="../media/image33.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2803157" y="3014369"/>
            <a:ext cx="12681686" cy="3200970"/>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Disney+HotStar Data Analysis</a:t>
            </a:r>
          </a:p>
        </p:txBody>
      </p:sp>
      <p:sp>
        <p:nvSpPr>
          <p:cNvPr name="TextBox 18" id="18"/>
          <p:cNvSpPr txBox="true"/>
          <p:nvPr/>
        </p:nvSpPr>
        <p:spPr>
          <a:xfrm rot="0">
            <a:off x="4914102" y="6624033"/>
            <a:ext cx="8459795" cy="57802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Presented by Ajay Kumar.G</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5462911" y="7611634"/>
            <a:ext cx="7439470" cy="57802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Batch code : MBT12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0" id="10"/>
          <p:cNvSpPr txBox="true"/>
          <p:nvPr/>
        </p:nvSpPr>
        <p:spPr>
          <a:xfrm rot="0">
            <a:off x="1028700" y="1972726"/>
            <a:ext cx="16230600" cy="5916803"/>
          </a:xfrm>
          <a:prstGeom prst="rect">
            <a:avLst/>
          </a:prstGeom>
        </p:spPr>
        <p:txBody>
          <a:bodyPr anchor="t" rtlCol="false" tIns="0" lIns="0" bIns="0" rIns="0">
            <a:spAutoFit/>
          </a:bodyPr>
          <a:lstStyle/>
          <a:p>
            <a:pPr algn="l" marL="734059" indent="-367030" lvl="1">
              <a:lnSpc>
                <a:spcPts val="6765"/>
              </a:lnSpc>
              <a:buAutoNum type="arabicPeriod" startAt="1"/>
            </a:pPr>
            <a:r>
              <a:rPr lang="en-US" sz="3399">
                <a:solidFill>
                  <a:srgbClr val="000000"/>
                </a:solidFill>
                <a:latin typeface="Canva Sans"/>
                <a:ea typeface="Canva Sans"/>
                <a:cs typeface="Canva Sans"/>
                <a:sym typeface="Canva Sans"/>
              </a:rPr>
              <a:t>General Trend: There’s an upward trend in the running time over the years, especially noticeable post-1970, with significant fluctuations after 2000.</a:t>
            </a:r>
          </a:p>
          <a:p>
            <a:pPr algn="l" marL="734059" indent="-367030" lvl="1">
              <a:lnSpc>
                <a:spcPts val="6765"/>
              </a:lnSpc>
              <a:buAutoNum type="arabicPeriod" startAt="1"/>
            </a:pPr>
            <a:r>
              <a:rPr lang="en-US" sz="3399">
                <a:solidFill>
                  <a:srgbClr val="000000"/>
                </a:solidFill>
                <a:latin typeface="Canva Sans"/>
                <a:ea typeface="Canva Sans"/>
                <a:cs typeface="Canva Sans"/>
                <a:sym typeface="Canva Sans"/>
              </a:rPr>
              <a:t>Visual Implications: A general positive correlation is evident; as years progress, the total running time tends to increase.</a:t>
            </a:r>
          </a:p>
          <a:p>
            <a:pPr algn="l" marL="734059" indent="-367030" lvl="1">
              <a:lnSpc>
                <a:spcPts val="6765"/>
              </a:lnSpc>
              <a:buAutoNum type="arabicPeriod" startAt="1"/>
            </a:pPr>
            <a:r>
              <a:rPr lang="en-US" sz="3399">
                <a:solidFill>
                  <a:srgbClr val="000000"/>
                </a:solidFill>
                <a:latin typeface="Canva Sans"/>
                <a:ea typeface="Canva Sans"/>
                <a:cs typeface="Canva Sans"/>
                <a:sym typeface="Canva Sans"/>
              </a:rPr>
              <a:t>Recent Decline: The sharp drop around 2020 could indicate data limitations or unusual circumstances (e.g., fewer movies due to the COVID-19 pandemic).</a:t>
            </a:r>
          </a:p>
        </p:txBody>
      </p:sp>
      <p:sp>
        <p:nvSpPr>
          <p:cNvPr name="TextBox 11" id="11"/>
          <p:cNvSpPr txBox="true"/>
          <p:nvPr/>
        </p:nvSpPr>
        <p:spPr>
          <a:xfrm rot="0">
            <a:off x="1028700" y="933450"/>
            <a:ext cx="16230600" cy="854076"/>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Canva Sans Bold"/>
                <a:ea typeface="Canva Sans Bold"/>
                <a:cs typeface="Canva Sans Bold"/>
                <a:sym typeface="Canva Sans Bold"/>
              </a:rPr>
              <a:t>Observations from the Chart: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620744" y="1182271"/>
            <a:ext cx="13046513" cy="6368247"/>
          </a:xfrm>
          <a:custGeom>
            <a:avLst/>
            <a:gdLst/>
            <a:ahLst/>
            <a:cxnLst/>
            <a:rect r="r" b="b" t="t" l="l"/>
            <a:pathLst>
              <a:path h="6368247" w="13046513">
                <a:moveTo>
                  <a:pt x="0" y="0"/>
                </a:moveTo>
                <a:lnTo>
                  <a:pt x="13046512" y="0"/>
                </a:lnTo>
                <a:lnTo>
                  <a:pt x="13046512" y="6368246"/>
                </a:lnTo>
                <a:lnTo>
                  <a:pt x="0" y="6368246"/>
                </a:lnTo>
                <a:lnTo>
                  <a:pt x="0" y="0"/>
                </a:lnTo>
                <a:close/>
              </a:path>
            </a:pathLst>
          </a:custGeom>
          <a:blipFill>
            <a:blip r:embed="rId3"/>
            <a:stretch>
              <a:fillRect l="-38338" t="-39272" r="-19435" b="-42544"/>
            </a:stretch>
          </a:blipFill>
        </p:spPr>
      </p:sp>
      <p:sp>
        <p:nvSpPr>
          <p:cNvPr name="TextBox 4" id="4"/>
          <p:cNvSpPr txBox="true"/>
          <p:nvPr/>
        </p:nvSpPr>
        <p:spPr>
          <a:xfrm rot="0">
            <a:off x="2620744" y="7617192"/>
            <a:ext cx="13046513" cy="1764030"/>
          </a:xfrm>
          <a:prstGeom prst="rect">
            <a:avLst/>
          </a:prstGeom>
        </p:spPr>
        <p:txBody>
          <a:bodyPr anchor="t" rtlCol="false" tIns="0" lIns="0" bIns="0" rIns="0">
            <a:spAutoFit/>
          </a:bodyPr>
          <a:lstStyle/>
          <a:p>
            <a:pPr algn="just">
              <a:lnSpc>
                <a:spcPts val="5040"/>
              </a:lnSpc>
            </a:pPr>
            <a:r>
              <a:rPr lang="en-US" sz="3600" b="true">
                <a:solidFill>
                  <a:srgbClr val="000000"/>
                </a:solidFill>
                <a:latin typeface="Times New Roman Bold"/>
                <a:ea typeface="Times New Roman Bold"/>
                <a:cs typeface="Times New Roman Bold"/>
                <a:sym typeface="Times New Roman Bold"/>
              </a:rPr>
              <a:t>Conclusion:</a:t>
            </a:r>
          </a:p>
          <a:p>
            <a:pPr algn="just">
              <a:lnSpc>
                <a:spcPts val="4200"/>
              </a:lnSpc>
              <a:spcBef>
                <a:spcPct val="0"/>
              </a:spcBef>
            </a:pPr>
            <a:r>
              <a:rPr lang="en-US" sz="3000">
                <a:solidFill>
                  <a:srgbClr val="000000"/>
                </a:solidFill>
                <a:latin typeface="Times New Roman"/>
                <a:ea typeface="Times New Roman"/>
                <a:cs typeface="Times New Roman"/>
                <a:sym typeface="Times New Roman"/>
              </a:rPr>
              <a:t>The plot visualizes the popularity of each genre over time, showing the distribution of movies for each genre across different years.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579703" y="1028700"/>
            <a:ext cx="13128593" cy="6600849"/>
          </a:xfrm>
          <a:custGeom>
            <a:avLst/>
            <a:gdLst/>
            <a:ahLst/>
            <a:cxnLst/>
            <a:rect r="r" b="b" t="t" l="l"/>
            <a:pathLst>
              <a:path h="6600849" w="13128593">
                <a:moveTo>
                  <a:pt x="0" y="0"/>
                </a:moveTo>
                <a:lnTo>
                  <a:pt x="13128594" y="0"/>
                </a:lnTo>
                <a:lnTo>
                  <a:pt x="13128594" y="6600849"/>
                </a:lnTo>
                <a:lnTo>
                  <a:pt x="0" y="6600849"/>
                </a:lnTo>
                <a:lnTo>
                  <a:pt x="0" y="0"/>
                </a:lnTo>
                <a:close/>
              </a:path>
            </a:pathLst>
          </a:custGeom>
          <a:blipFill>
            <a:blip r:embed="rId3"/>
            <a:stretch>
              <a:fillRect l="-38647" t="-37365" r="-20397" b="-40568"/>
            </a:stretch>
          </a:blipFill>
        </p:spPr>
      </p:sp>
      <p:sp>
        <p:nvSpPr>
          <p:cNvPr name="TextBox 4" id="4"/>
          <p:cNvSpPr txBox="true"/>
          <p:nvPr/>
        </p:nvSpPr>
        <p:spPr>
          <a:xfrm rot="0">
            <a:off x="2579703" y="7892415"/>
            <a:ext cx="13128593" cy="1764030"/>
          </a:xfrm>
          <a:prstGeom prst="rect">
            <a:avLst/>
          </a:prstGeom>
        </p:spPr>
        <p:txBody>
          <a:bodyPr anchor="t" rtlCol="false" tIns="0" lIns="0" bIns="0" rIns="0">
            <a:spAutoFit/>
          </a:bodyPr>
          <a:lstStyle/>
          <a:p>
            <a:pPr algn="just">
              <a:lnSpc>
                <a:spcPts val="5040"/>
              </a:lnSpc>
            </a:pPr>
            <a:r>
              <a:rPr lang="en-US" sz="3600" b="true">
                <a:solidFill>
                  <a:srgbClr val="000000"/>
                </a:solidFill>
                <a:latin typeface="Times New Roman Bold"/>
                <a:ea typeface="Times New Roman Bold"/>
                <a:cs typeface="Times New Roman Bold"/>
                <a:sym typeface="Times New Roman Bold"/>
              </a:rPr>
              <a:t>Conclusion:</a:t>
            </a:r>
          </a:p>
          <a:p>
            <a:pPr algn="just">
              <a:lnSpc>
                <a:spcPts val="4200"/>
              </a:lnSpc>
              <a:spcBef>
                <a:spcPct val="0"/>
              </a:spcBef>
            </a:pPr>
            <a:r>
              <a:rPr lang="en-US" sz="3000">
                <a:solidFill>
                  <a:srgbClr val="000000"/>
                </a:solidFill>
                <a:latin typeface="Times New Roman"/>
                <a:ea typeface="Times New Roman"/>
                <a:cs typeface="Times New Roman"/>
                <a:sym typeface="Times New Roman"/>
              </a:rPr>
              <a:t>The bar chart shows the top 10 genres by the count of movies, with Drama being the most prevalent genre in the dataset.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4016028" y="1028700"/>
            <a:ext cx="10255944" cy="6496282"/>
          </a:xfrm>
          <a:custGeom>
            <a:avLst/>
            <a:gdLst/>
            <a:ahLst/>
            <a:cxnLst/>
            <a:rect r="r" b="b" t="t" l="l"/>
            <a:pathLst>
              <a:path h="6496282" w="10255944">
                <a:moveTo>
                  <a:pt x="0" y="0"/>
                </a:moveTo>
                <a:lnTo>
                  <a:pt x="10255944" y="0"/>
                </a:lnTo>
                <a:lnTo>
                  <a:pt x="10255944" y="6496282"/>
                </a:lnTo>
                <a:lnTo>
                  <a:pt x="0" y="6496282"/>
                </a:lnTo>
                <a:lnTo>
                  <a:pt x="0" y="0"/>
                </a:lnTo>
                <a:close/>
              </a:path>
            </a:pathLst>
          </a:custGeom>
          <a:blipFill>
            <a:blip r:embed="rId11"/>
            <a:stretch>
              <a:fillRect l="-50239" t="-39387" r="-52290" b="-40466"/>
            </a:stretch>
          </a:blipFill>
        </p:spPr>
      </p:sp>
      <p:sp>
        <p:nvSpPr>
          <p:cNvPr name="TextBox 8" id="8"/>
          <p:cNvSpPr txBox="true"/>
          <p:nvPr/>
        </p:nvSpPr>
        <p:spPr>
          <a:xfrm rot="0">
            <a:off x="3022375" y="7456170"/>
            <a:ext cx="12773597" cy="1764030"/>
          </a:xfrm>
          <a:prstGeom prst="rect">
            <a:avLst/>
          </a:prstGeom>
        </p:spPr>
        <p:txBody>
          <a:bodyPr anchor="t" rtlCol="false" tIns="0" lIns="0" bIns="0" rIns="0">
            <a:spAutoFit/>
          </a:bodyPr>
          <a:lstStyle/>
          <a:p>
            <a:pPr algn="just">
              <a:lnSpc>
                <a:spcPts val="5040"/>
              </a:lnSpc>
            </a:pPr>
            <a:r>
              <a:rPr lang="en-US" sz="3600" b="true">
                <a:solidFill>
                  <a:srgbClr val="000000"/>
                </a:solidFill>
                <a:latin typeface="Times New Roman Bold"/>
                <a:ea typeface="Times New Roman Bold"/>
                <a:cs typeface="Times New Roman Bold"/>
                <a:sym typeface="Times New Roman Bold"/>
              </a:rPr>
              <a:t>Conclusion:</a:t>
            </a:r>
          </a:p>
          <a:p>
            <a:pPr algn="just">
              <a:lnSpc>
                <a:spcPts val="4200"/>
              </a:lnSpc>
              <a:spcBef>
                <a:spcPct val="0"/>
              </a:spcBef>
            </a:pPr>
            <a:r>
              <a:rPr lang="en-US" sz="3000">
                <a:solidFill>
                  <a:srgbClr val="000000"/>
                </a:solidFill>
                <a:latin typeface="Times New Roman"/>
                <a:ea typeface="Times New Roman"/>
                <a:cs typeface="Times New Roman"/>
                <a:sym typeface="Times New Roman"/>
              </a:rPr>
              <a:t>The bar chart shows the top 20 movies with the maximum number of episodes, with "Yeh Rishta Kya Kehlata Hai" having the most episodes.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2457756" y="1317295"/>
            <a:ext cx="13372488" cy="6230797"/>
          </a:xfrm>
          <a:custGeom>
            <a:avLst/>
            <a:gdLst/>
            <a:ahLst/>
            <a:cxnLst/>
            <a:rect r="r" b="b" t="t" l="l"/>
            <a:pathLst>
              <a:path h="6230797" w="13372488">
                <a:moveTo>
                  <a:pt x="0" y="0"/>
                </a:moveTo>
                <a:lnTo>
                  <a:pt x="13372488" y="0"/>
                </a:lnTo>
                <a:lnTo>
                  <a:pt x="13372488" y="6230797"/>
                </a:lnTo>
                <a:lnTo>
                  <a:pt x="0" y="6230797"/>
                </a:lnTo>
                <a:lnTo>
                  <a:pt x="0" y="0"/>
                </a:lnTo>
                <a:close/>
              </a:path>
            </a:pathLst>
          </a:custGeom>
          <a:blipFill>
            <a:blip r:embed="rId29"/>
            <a:stretch>
              <a:fillRect l="-38623" t="-40600" r="-17078" b="-47367"/>
            </a:stretch>
          </a:blipFill>
        </p:spPr>
      </p:sp>
      <p:sp>
        <p:nvSpPr>
          <p:cNvPr name="TextBox 17" id="17"/>
          <p:cNvSpPr txBox="true"/>
          <p:nvPr/>
        </p:nvSpPr>
        <p:spPr>
          <a:xfrm rot="0">
            <a:off x="2404294" y="7552423"/>
            <a:ext cx="13372488" cy="1764030"/>
          </a:xfrm>
          <a:prstGeom prst="rect">
            <a:avLst/>
          </a:prstGeom>
        </p:spPr>
        <p:txBody>
          <a:bodyPr anchor="t" rtlCol="false" tIns="0" lIns="0" bIns="0" rIns="0">
            <a:spAutoFit/>
          </a:bodyPr>
          <a:lstStyle/>
          <a:p>
            <a:pPr algn="just">
              <a:lnSpc>
                <a:spcPts val="5040"/>
              </a:lnSpc>
            </a:pPr>
            <a:r>
              <a:rPr lang="en-US" sz="3600" b="true">
                <a:solidFill>
                  <a:srgbClr val="000000"/>
                </a:solidFill>
                <a:latin typeface="Times New Roman Bold"/>
                <a:ea typeface="Times New Roman Bold"/>
                <a:cs typeface="Times New Roman Bold"/>
                <a:sym typeface="Times New Roman Bold"/>
              </a:rPr>
              <a:t>Conclusion:</a:t>
            </a:r>
          </a:p>
          <a:p>
            <a:pPr algn="just">
              <a:lnSpc>
                <a:spcPts val="4200"/>
              </a:lnSpc>
              <a:spcBef>
                <a:spcPct val="0"/>
              </a:spcBef>
            </a:pPr>
            <a:r>
              <a:rPr lang="en-US" b="true" sz="3000">
                <a:solidFill>
                  <a:srgbClr val="000000"/>
                </a:solidFill>
                <a:latin typeface="Times New Roman Bold"/>
                <a:ea typeface="Times New Roman Bold"/>
                <a:cs typeface="Times New Roman Bold"/>
                <a:sym typeface="Times New Roman Bold"/>
              </a:rPr>
              <a:t>The bar chart shows the distribution of movies by their running time, with the movies having the highest running time on the left.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2699749" y="1105938"/>
            <a:ext cx="12888502" cy="6589360"/>
          </a:xfrm>
          <a:custGeom>
            <a:avLst/>
            <a:gdLst/>
            <a:ahLst/>
            <a:cxnLst/>
            <a:rect r="r" b="b" t="t" l="l"/>
            <a:pathLst>
              <a:path h="6589360" w="12888502">
                <a:moveTo>
                  <a:pt x="0" y="0"/>
                </a:moveTo>
                <a:lnTo>
                  <a:pt x="12888502" y="0"/>
                </a:lnTo>
                <a:lnTo>
                  <a:pt x="12888502" y="6589360"/>
                </a:lnTo>
                <a:lnTo>
                  <a:pt x="0" y="6589360"/>
                </a:lnTo>
                <a:lnTo>
                  <a:pt x="0" y="0"/>
                </a:lnTo>
                <a:close/>
              </a:path>
            </a:pathLst>
          </a:custGeom>
          <a:blipFill>
            <a:blip r:embed="rId29"/>
            <a:stretch>
              <a:fillRect l="-40992" t="-39272" r="-24261" b="-42544"/>
            </a:stretch>
          </a:blipFill>
        </p:spPr>
      </p:sp>
      <p:sp>
        <p:nvSpPr>
          <p:cNvPr name="TextBox 17" id="17"/>
          <p:cNvSpPr txBox="true"/>
          <p:nvPr/>
        </p:nvSpPr>
        <p:spPr>
          <a:xfrm rot="0">
            <a:off x="2699749" y="7692995"/>
            <a:ext cx="12888502" cy="2394585"/>
          </a:xfrm>
          <a:prstGeom prst="rect">
            <a:avLst/>
          </a:prstGeom>
        </p:spPr>
        <p:txBody>
          <a:bodyPr anchor="t" rtlCol="false" tIns="0" lIns="0" bIns="0" rIns="0">
            <a:spAutoFit/>
          </a:bodyPr>
          <a:lstStyle/>
          <a:p>
            <a:pPr algn="just">
              <a:lnSpc>
                <a:spcPts val="5040"/>
              </a:lnSpc>
            </a:pPr>
            <a:r>
              <a:rPr lang="en-US" sz="3600" b="true">
                <a:solidFill>
                  <a:srgbClr val="000000"/>
                </a:solidFill>
                <a:latin typeface="Times New Roman Bold"/>
                <a:ea typeface="Times New Roman Bold"/>
                <a:cs typeface="Times New Roman Bold"/>
                <a:sym typeface="Times New Roman Bold"/>
              </a:rPr>
              <a:t>Conclusion:</a:t>
            </a:r>
          </a:p>
          <a:p>
            <a:pPr algn="just">
              <a:lnSpc>
                <a:spcPts val="4200"/>
              </a:lnSpc>
            </a:pPr>
            <a:r>
              <a:rPr lang="en-US" sz="3000" b="true">
                <a:solidFill>
                  <a:srgbClr val="000000"/>
                </a:solidFill>
                <a:latin typeface="Times New Roman Bold"/>
                <a:ea typeface="Times New Roman Bold"/>
                <a:cs typeface="Times New Roman Bold"/>
                <a:sym typeface="Times New Roman Bold"/>
              </a:rPr>
              <a:t>The plot visualizes the trend of episodes and running time for each year, broken down by genre and age rating, with a focus on the Drama genre.</a:t>
            </a:r>
          </a:p>
          <a:p>
            <a:pPr algn="just">
              <a:lnSpc>
                <a:spcPts val="504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942951" y="1627099"/>
            <a:ext cx="16295175" cy="7158990"/>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Times New Roman Bold"/>
                <a:ea typeface="Times New Roman Bold"/>
                <a:cs typeface="Times New Roman Bold"/>
                <a:sym typeface="Times New Roman Bold"/>
              </a:rPr>
              <a:t>Expand Niche Genres: The current focus is on popular genres like Drama, Comedy, Romance, and Action, with fewer offerings in genres such as Adventure, Biopic, and Science Fiction. Adding more niche genres could attract diverse viewers and satisfy untapped market segments​.</a:t>
            </a:r>
          </a:p>
          <a:p>
            <a:pPr algn="just">
              <a:lnSpc>
                <a:spcPts val="3359"/>
              </a:lnSpc>
            </a:pPr>
          </a:p>
          <a:p>
            <a:pPr algn="just" marL="518160" indent="-259080" lvl="1">
              <a:lnSpc>
                <a:spcPts val="3359"/>
              </a:lnSpc>
              <a:buFont typeface="Arial"/>
              <a:buChar char="•"/>
            </a:pPr>
            <a:r>
              <a:rPr lang="en-US" b="true" sz="2400">
                <a:solidFill>
                  <a:srgbClr val="000000"/>
                </a:solidFill>
                <a:latin typeface="Times New Roman Bold"/>
                <a:ea typeface="Times New Roman Bold"/>
                <a:cs typeface="Times New Roman Bold"/>
                <a:sym typeface="Times New Roman Bold"/>
              </a:rPr>
              <a:t>Optimize Content by Age Rating: Most content falls under the U/A category. Disney+ Hotstar could create more content for specific age ratings, such as family-friendly content or mature-themed shows, to cater to a broader audience spectrum​.</a:t>
            </a:r>
          </a:p>
          <a:p>
            <a:pPr algn="just">
              <a:lnSpc>
                <a:spcPts val="3359"/>
              </a:lnSpc>
            </a:pPr>
          </a:p>
          <a:p>
            <a:pPr algn="just" marL="518160" indent="-259080" lvl="1">
              <a:lnSpc>
                <a:spcPts val="3359"/>
              </a:lnSpc>
              <a:buFont typeface="Arial"/>
              <a:buChar char="•"/>
            </a:pPr>
            <a:r>
              <a:rPr lang="en-US" b="true" sz="2400">
                <a:solidFill>
                  <a:srgbClr val="000000"/>
                </a:solidFill>
                <a:latin typeface="Times New Roman Bold"/>
                <a:ea typeface="Times New Roman Bold"/>
                <a:cs typeface="Times New Roman Bold"/>
                <a:sym typeface="Times New Roman Bold"/>
              </a:rPr>
              <a:t>Increase High-Running-Time Content: The longest movies, like Rubaru Roshni and RRR, tend to attract viewers who prefer long-form content. Developing and promoting similar high-running-time content could retain users on the platform longer and enhance engagement metrics.</a:t>
            </a:r>
          </a:p>
          <a:p>
            <a:pPr algn="just">
              <a:lnSpc>
                <a:spcPts val="3359"/>
              </a:lnSpc>
            </a:pPr>
          </a:p>
          <a:p>
            <a:pPr algn="just" marL="518160" indent="-259080" lvl="1">
              <a:lnSpc>
                <a:spcPts val="3359"/>
              </a:lnSpc>
              <a:buFont typeface="Arial"/>
              <a:buChar char="•"/>
            </a:pPr>
            <a:r>
              <a:rPr lang="en-US" b="true" sz="2400">
                <a:solidFill>
                  <a:srgbClr val="000000"/>
                </a:solidFill>
                <a:latin typeface="Times New Roman Bold"/>
                <a:ea typeface="Times New Roman Bold"/>
                <a:cs typeface="Times New Roman Bold"/>
                <a:sym typeface="Times New Roman Bold"/>
              </a:rPr>
              <a:t>Leverage Trending Genres: The upward trend in Drama content and its high average running time suggests a strong viewer base. Leveraging this trend by producing high-quality drama content and exploring subgenres within Drama could solidify Hotstar's position in this popular genre.</a:t>
            </a:r>
          </a:p>
          <a:p>
            <a:pPr algn="just">
              <a:lnSpc>
                <a:spcPts val="3359"/>
              </a:lnSpc>
            </a:pPr>
          </a:p>
          <a:p>
            <a:pPr algn="just" marL="518160" indent="-259080" lvl="1">
              <a:lnSpc>
                <a:spcPts val="3359"/>
              </a:lnSpc>
              <a:spcBef>
                <a:spcPct val="0"/>
              </a:spcBef>
              <a:buFont typeface="Arial"/>
              <a:buChar char="•"/>
            </a:pPr>
            <a:r>
              <a:rPr lang="en-US" b="true" sz="2400">
                <a:solidFill>
                  <a:srgbClr val="000000"/>
                </a:solidFill>
                <a:latin typeface="Times New Roman Bold"/>
                <a:ea typeface="Times New Roman Bold"/>
                <a:cs typeface="Times New Roman Bold"/>
                <a:sym typeface="Times New Roman Bold"/>
              </a:rPr>
              <a:t>Develop Series with High Episode Counts: Shows like Yeh Rishta Kya Kehlata Hai, with a high number of episodes, indicate strong user loyalty. Creating or acquiring similar long-running shows could increase user retention.</a:t>
            </a:r>
          </a:p>
        </p:txBody>
      </p:sp>
      <p:sp>
        <p:nvSpPr>
          <p:cNvPr name="TextBox 17" id="17"/>
          <p:cNvSpPr txBox="true"/>
          <p:nvPr/>
        </p:nvSpPr>
        <p:spPr>
          <a:xfrm rot="0">
            <a:off x="4358164" y="554037"/>
            <a:ext cx="9571673" cy="854076"/>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DM Sans Bold"/>
                <a:ea typeface="DM Sans Bold"/>
                <a:cs typeface="DM Sans Bold"/>
                <a:sym typeface="DM Sans Bold"/>
              </a:rPr>
              <a:t>BUSINESS RECOMMENDATIONS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350048" y="461666"/>
            <a:ext cx="15587903" cy="7401574"/>
          </a:xfrm>
          <a:custGeom>
            <a:avLst/>
            <a:gdLst/>
            <a:ahLst/>
            <a:cxnLst/>
            <a:rect r="r" b="b" t="t" l="l"/>
            <a:pathLst>
              <a:path h="7401574" w="15587903">
                <a:moveTo>
                  <a:pt x="0" y="0"/>
                </a:moveTo>
                <a:lnTo>
                  <a:pt x="15587904" y="0"/>
                </a:lnTo>
                <a:lnTo>
                  <a:pt x="15587904" y="7401575"/>
                </a:lnTo>
                <a:lnTo>
                  <a:pt x="0" y="7401575"/>
                </a:lnTo>
                <a:lnTo>
                  <a:pt x="0" y="0"/>
                </a:lnTo>
                <a:close/>
              </a:path>
            </a:pathLst>
          </a:custGeom>
          <a:blipFill>
            <a:blip r:embed="rId13"/>
            <a:stretch>
              <a:fillRect l="-38582" t="-41938" r="-19525" b="-45362"/>
            </a:stretch>
          </a:blipFill>
        </p:spPr>
      </p:sp>
      <p:sp>
        <p:nvSpPr>
          <p:cNvPr name="TextBox 9" id="9"/>
          <p:cNvSpPr txBox="true"/>
          <p:nvPr/>
        </p:nvSpPr>
        <p:spPr>
          <a:xfrm rot="0">
            <a:off x="1350048" y="8034691"/>
            <a:ext cx="15587903" cy="1645919"/>
          </a:xfrm>
          <a:prstGeom prst="rect">
            <a:avLst/>
          </a:prstGeom>
        </p:spPr>
        <p:txBody>
          <a:bodyPr anchor="t" rtlCol="false" tIns="0" lIns="0" bIns="0" rIns="0">
            <a:spAutoFit/>
          </a:bodyPr>
          <a:lstStyle/>
          <a:p>
            <a:pPr algn="just">
              <a:lnSpc>
                <a:spcPts val="3599"/>
              </a:lnSpc>
            </a:pPr>
            <a:r>
              <a:rPr lang="en-US" b="true" sz="3599" spc="-71">
                <a:solidFill>
                  <a:srgbClr val="000000"/>
                </a:solidFill>
                <a:latin typeface="Times New Roman Bold"/>
                <a:ea typeface="Times New Roman Bold"/>
                <a:cs typeface="Times New Roman Bold"/>
                <a:sym typeface="Times New Roman Bold"/>
              </a:rPr>
              <a:t>Conclusion:</a:t>
            </a:r>
          </a:p>
          <a:p>
            <a:pPr algn="just">
              <a:lnSpc>
                <a:spcPts val="2999"/>
              </a:lnSpc>
              <a:spcBef>
                <a:spcPct val="0"/>
              </a:spcBef>
            </a:pPr>
            <a:r>
              <a:rPr lang="en-US" sz="2999" spc="-59">
                <a:solidFill>
                  <a:srgbClr val="000000"/>
                </a:solidFill>
                <a:latin typeface="Times New Roman"/>
                <a:ea typeface="Times New Roman"/>
                <a:cs typeface="Times New Roman"/>
                <a:sym typeface="Times New Roman"/>
              </a:rPr>
              <a:t>The distribution of movies by genre on Hotstar shows a strong focus on popular genres like Drama, Comedy, Romance, and Action, with fewer offerings in niche genres such as Adventure, Biopic, and Science Fiction.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2078559" y="1206329"/>
            <a:ext cx="14130882" cy="6820571"/>
          </a:xfrm>
          <a:custGeom>
            <a:avLst/>
            <a:gdLst/>
            <a:ahLst/>
            <a:cxnLst/>
            <a:rect r="r" b="b" t="t" l="l"/>
            <a:pathLst>
              <a:path h="6820571" w="14130882">
                <a:moveTo>
                  <a:pt x="0" y="0"/>
                </a:moveTo>
                <a:lnTo>
                  <a:pt x="14130882" y="0"/>
                </a:lnTo>
                <a:lnTo>
                  <a:pt x="14130882" y="6820571"/>
                </a:lnTo>
                <a:lnTo>
                  <a:pt x="0" y="6820571"/>
                </a:lnTo>
                <a:lnTo>
                  <a:pt x="0" y="0"/>
                </a:lnTo>
                <a:close/>
              </a:path>
            </a:pathLst>
          </a:custGeom>
          <a:blipFill>
            <a:blip r:embed="rId11"/>
            <a:stretch>
              <a:fillRect l="-39067" t="-40149" r="-19032" b="-44098"/>
            </a:stretch>
          </a:blipFill>
        </p:spPr>
      </p:sp>
      <p:sp>
        <p:nvSpPr>
          <p:cNvPr name="TextBox 8" id="8"/>
          <p:cNvSpPr txBox="true"/>
          <p:nvPr/>
        </p:nvSpPr>
        <p:spPr>
          <a:xfrm rot="0">
            <a:off x="2078559" y="8258626"/>
            <a:ext cx="14130882" cy="1312545"/>
          </a:xfrm>
          <a:prstGeom prst="rect">
            <a:avLst/>
          </a:prstGeom>
        </p:spPr>
        <p:txBody>
          <a:bodyPr anchor="t" rtlCol="false" tIns="0" lIns="0" bIns="0" rIns="0">
            <a:spAutoFit/>
          </a:bodyPr>
          <a:lstStyle/>
          <a:p>
            <a:pPr algn="just">
              <a:lnSpc>
                <a:spcPts val="3600"/>
              </a:lnSpc>
            </a:pPr>
            <a:r>
              <a:rPr lang="en-US" b="true" sz="3600" spc="-72">
                <a:solidFill>
                  <a:srgbClr val="000000"/>
                </a:solidFill>
                <a:latin typeface="Times New Roman Bold"/>
                <a:ea typeface="Times New Roman Bold"/>
                <a:cs typeface="Times New Roman Bold"/>
                <a:sym typeface="Times New Roman Bold"/>
              </a:rPr>
              <a:t>Conclusion:</a:t>
            </a:r>
          </a:p>
          <a:p>
            <a:pPr algn="just">
              <a:lnSpc>
                <a:spcPts val="3000"/>
              </a:lnSpc>
              <a:spcBef>
                <a:spcPct val="0"/>
              </a:spcBef>
            </a:pPr>
            <a:r>
              <a:rPr lang="en-US" sz="3000" spc="-60">
                <a:solidFill>
                  <a:srgbClr val="000000"/>
                </a:solidFill>
                <a:latin typeface="Times New Roman"/>
                <a:ea typeface="Times New Roman"/>
                <a:cs typeface="Times New Roman"/>
                <a:sym typeface="Times New Roman"/>
              </a:rPr>
              <a:t>The visualization reveals that the Drama genre has the highest average running time among the genres in the 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40014" y="1028700"/>
            <a:ext cx="13607971" cy="6407377"/>
          </a:xfrm>
          <a:custGeom>
            <a:avLst/>
            <a:gdLst/>
            <a:ahLst/>
            <a:cxnLst/>
            <a:rect r="r" b="b" t="t" l="l"/>
            <a:pathLst>
              <a:path h="6407377" w="13607971">
                <a:moveTo>
                  <a:pt x="0" y="0"/>
                </a:moveTo>
                <a:lnTo>
                  <a:pt x="13607972" y="0"/>
                </a:lnTo>
                <a:lnTo>
                  <a:pt x="13607972" y="6407377"/>
                </a:lnTo>
                <a:lnTo>
                  <a:pt x="0" y="6407377"/>
                </a:lnTo>
                <a:lnTo>
                  <a:pt x="0" y="0"/>
                </a:lnTo>
                <a:close/>
              </a:path>
            </a:pathLst>
          </a:custGeom>
          <a:blipFill>
            <a:blip r:embed="rId3"/>
            <a:stretch>
              <a:fillRect l="-38623" t="-40807" r="-17078" b="-45199"/>
            </a:stretch>
          </a:blipFill>
        </p:spPr>
      </p:sp>
      <p:sp>
        <p:nvSpPr>
          <p:cNvPr name="TextBox 4" id="4"/>
          <p:cNvSpPr txBox="true"/>
          <p:nvPr/>
        </p:nvSpPr>
        <p:spPr>
          <a:xfrm rot="0">
            <a:off x="2340014" y="7945755"/>
            <a:ext cx="13607971" cy="1312545"/>
          </a:xfrm>
          <a:prstGeom prst="rect">
            <a:avLst/>
          </a:prstGeom>
        </p:spPr>
        <p:txBody>
          <a:bodyPr anchor="t" rtlCol="false" tIns="0" lIns="0" bIns="0" rIns="0">
            <a:spAutoFit/>
          </a:bodyPr>
          <a:lstStyle/>
          <a:p>
            <a:pPr algn="just">
              <a:lnSpc>
                <a:spcPts val="3600"/>
              </a:lnSpc>
            </a:pPr>
            <a:r>
              <a:rPr lang="en-US" b="true" sz="3600" spc="-72">
                <a:solidFill>
                  <a:srgbClr val="000000"/>
                </a:solidFill>
                <a:latin typeface="Times New Roman Bold"/>
                <a:ea typeface="Times New Roman Bold"/>
                <a:cs typeface="Times New Roman Bold"/>
                <a:sym typeface="Times New Roman Bold"/>
              </a:rPr>
              <a:t>Conclusion: </a:t>
            </a:r>
          </a:p>
          <a:p>
            <a:pPr algn="just">
              <a:lnSpc>
                <a:spcPts val="3000"/>
              </a:lnSpc>
              <a:spcBef>
                <a:spcPct val="0"/>
              </a:spcBef>
            </a:pPr>
            <a:r>
              <a:rPr lang="en-US" sz="3000" spc="-60">
                <a:solidFill>
                  <a:srgbClr val="000000"/>
                </a:solidFill>
                <a:latin typeface="Times New Roman"/>
                <a:ea typeface="Times New Roman"/>
                <a:cs typeface="Times New Roman"/>
                <a:sym typeface="Times New Roman"/>
              </a:rPr>
              <a:t>The line chart illustrates the upward trend in the number of movies released each year, with a significant increase in the later years of the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838191" y="1076867"/>
            <a:ext cx="12611617" cy="6106948"/>
          </a:xfrm>
          <a:custGeom>
            <a:avLst/>
            <a:gdLst/>
            <a:ahLst/>
            <a:cxnLst/>
            <a:rect r="r" b="b" t="t" l="l"/>
            <a:pathLst>
              <a:path h="6106948" w="12611617">
                <a:moveTo>
                  <a:pt x="0" y="0"/>
                </a:moveTo>
                <a:lnTo>
                  <a:pt x="12611618" y="0"/>
                </a:lnTo>
                <a:lnTo>
                  <a:pt x="12611618" y="6106948"/>
                </a:lnTo>
                <a:lnTo>
                  <a:pt x="0" y="6106948"/>
                </a:lnTo>
                <a:lnTo>
                  <a:pt x="0" y="0"/>
                </a:lnTo>
                <a:close/>
              </a:path>
            </a:pathLst>
          </a:custGeom>
          <a:blipFill>
            <a:blip r:embed="rId19"/>
            <a:stretch>
              <a:fillRect l="-38823" t="-40087" r="-18755" b="-42961"/>
            </a:stretch>
          </a:blipFill>
        </p:spPr>
      </p:sp>
      <p:sp>
        <p:nvSpPr>
          <p:cNvPr name="TextBox 12" id="12"/>
          <p:cNvSpPr txBox="true"/>
          <p:nvPr/>
        </p:nvSpPr>
        <p:spPr>
          <a:xfrm rot="0">
            <a:off x="2838191" y="7566776"/>
            <a:ext cx="12954517" cy="1312545"/>
          </a:xfrm>
          <a:prstGeom prst="rect">
            <a:avLst/>
          </a:prstGeom>
        </p:spPr>
        <p:txBody>
          <a:bodyPr anchor="t" rtlCol="false" tIns="0" lIns="0" bIns="0" rIns="0">
            <a:spAutoFit/>
          </a:bodyPr>
          <a:lstStyle/>
          <a:p>
            <a:pPr algn="just">
              <a:lnSpc>
                <a:spcPts val="3600"/>
              </a:lnSpc>
            </a:pPr>
            <a:r>
              <a:rPr lang="en-US" b="true" sz="3600" spc="-72">
                <a:solidFill>
                  <a:srgbClr val="000000"/>
                </a:solidFill>
                <a:latin typeface="Times New Roman Bold"/>
                <a:ea typeface="Times New Roman Bold"/>
                <a:cs typeface="Times New Roman Bold"/>
                <a:sym typeface="Times New Roman Bold"/>
              </a:rPr>
              <a:t>Conclusion:</a:t>
            </a:r>
          </a:p>
          <a:p>
            <a:pPr algn="just">
              <a:lnSpc>
                <a:spcPts val="3000"/>
              </a:lnSpc>
              <a:spcBef>
                <a:spcPct val="0"/>
              </a:spcBef>
            </a:pPr>
            <a:r>
              <a:rPr lang="en-US" sz="3000" spc="-60">
                <a:solidFill>
                  <a:srgbClr val="000000"/>
                </a:solidFill>
                <a:latin typeface="Times New Roman"/>
                <a:ea typeface="Times New Roman"/>
                <a:cs typeface="Times New Roman"/>
                <a:sym typeface="Times New Roman"/>
              </a:rPr>
              <a:t>The bar chart highlights the top 10 longest movies in the list 1st Rubaru Roshni 2nd RRR and 3rd Guru. These are the longest movies.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3473456" y="1028700"/>
            <a:ext cx="11341088" cy="6448686"/>
          </a:xfrm>
          <a:custGeom>
            <a:avLst/>
            <a:gdLst/>
            <a:ahLst/>
            <a:cxnLst/>
            <a:rect r="r" b="b" t="t" l="l"/>
            <a:pathLst>
              <a:path h="6448686" w="11341088">
                <a:moveTo>
                  <a:pt x="0" y="0"/>
                </a:moveTo>
                <a:lnTo>
                  <a:pt x="11341088" y="0"/>
                </a:lnTo>
                <a:lnTo>
                  <a:pt x="11341088" y="6448686"/>
                </a:lnTo>
                <a:lnTo>
                  <a:pt x="0" y="6448686"/>
                </a:lnTo>
                <a:lnTo>
                  <a:pt x="0" y="0"/>
                </a:lnTo>
                <a:close/>
              </a:path>
            </a:pathLst>
          </a:custGeom>
          <a:blipFill>
            <a:blip r:embed="rId3"/>
            <a:stretch>
              <a:fillRect l="-46034" t="-39370" r="-40815" b="-45470"/>
            </a:stretch>
          </a:blipFill>
        </p:spPr>
      </p:sp>
      <p:sp>
        <p:nvSpPr>
          <p:cNvPr name="TextBox 4" id="4"/>
          <p:cNvSpPr txBox="true"/>
          <p:nvPr/>
        </p:nvSpPr>
        <p:spPr>
          <a:xfrm rot="0">
            <a:off x="2930531" y="7869150"/>
            <a:ext cx="12903188" cy="1312545"/>
          </a:xfrm>
          <a:prstGeom prst="rect">
            <a:avLst/>
          </a:prstGeom>
        </p:spPr>
        <p:txBody>
          <a:bodyPr anchor="t" rtlCol="false" tIns="0" lIns="0" bIns="0" rIns="0">
            <a:spAutoFit/>
          </a:bodyPr>
          <a:lstStyle/>
          <a:p>
            <a:pPr algn="just">
              <a:lnSpc>
                <a:spcPts val="3600"/>
              </a:lnSpc>
            </a:pPr>
            <a:r>
              <a:rPr lang="en-US" b="true" sz="3600" spc="-72">
                <a:solidFill>
                  <a:srgbClr val="000000"/>
                </a:solidFill>
                <a:latin typeface="Times New Roman Bold"/>
                <a:ea typeface="Times New Roman Bold"/>
                <a:cs typeface="Times New Roman Bold"/>
                <a:sym typeface="Times New Roman Bold"/>
              </a:rPr>
              <a:t>Conclusion:</a:t>
            </a:r>
          </a:p>
          <a:p>
            <a:pPr algn="just">
              <a:lnSpc>
                <a:spcPts val="3000"/>
              </a:lnSpc>
              <a:spcBef>
                <a:spcPct val="0"/>
              </a:spcBef>
            </a:pPr>
            <a:r>
              <a:rPr lang="en-US" sz="3000" spc="-60">
                <a:solidFill>
                  <a:srgbClr val="000000"/>
                </a:solidFill>
                <a:latin typeface="Times New Roman"/>
                <a:ea typeface="Times New Roman"/>
                <a:cs typeface="Times New Roman"/>
                <a:sym typeface="Times New Roman"/>
              </a:rPr>
              <a:t>The scatter plot illustrates the distribution of movies across different age ratings, with the majority falling under the U/A category.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512440" y="1279121"/>
            <a:ext cx="13263120" cy="6128886"/>
          </a:xfrm>
          <a:custGeom>
            <a:avLst/>
            <a:gdLst/>
            <a:ahLst/>
            <a:cxnLst/>
            <a:rect r="r" b="b" t="t" l="l"/>
            <a:pathLst>
              <a:path h="6128886" w="13263120">
                <a:moveTo>
                  <a:pt x="0" y="0"/>
                </a:moveTo>
                <a:lnTo>
                  <a:pt x="13263120" y="0"/>
                </a:lnTo>
                <a:lnTo>
                  <a:pt x="13263120" y="6128886"/>
                </a:lnTo>
                <a:lnTo>
                  <a:pt x="0" y="6128886"/>
                </a:lnTo>
                <a:lnTo>
                  <a:pt x="0" y="0"/>
                </a:lnTo>
                <a:close/>
              </a:path>
            </a:pathLst>
          </a:custGeom>
          <a:blipFill>
            <a:blip r:embed="rId3"/>
            <a:stretch>
              <a:fillRect l="-38522" t="-41398" r="-16771" b="-47636"/>
            </a:stretch>
          </a:blipFill>
        </p:spPr>
      </p:sp>
      <p:sp>
        <p:nvSpPr>
          <p:cNvPr name="TextBox 4" id="4"/>
          <p:cNvSpPr txBox="true"/>
          <p:nvPr/>
        </p:nvSpPr>
        <p:spPr>
          <a:xfrm rot="0">
            <a:off x="2512440" y="7651979"/>
            <a:ext cx="13263120" cy="1312545"/>
          </a:xfrm>
          <a:prstGeom prst="rect">
            <a:avLst/>
          </a:prstGeom>
        </p:spPr>
        <p:txBody>
          <a:bodyPr anchor="t" rtlCol="false" tIns="0" lIns="0" bIns="0" rIns="0">
            <a:spAutoFit/>
          </a:bodyPr>
          <a:lstStyle/>
          <a:p>
            <a:pPr algn="just">
              <a:lnSpc>
                <a:spcPts val="3600"/>
              </a:lnSpc>
            </a:pPr>
            <a:r>
              <a:rPr lang="en-US" b="true" sz="3600" spc="-72">
                <a:solidFill>
                  <a:srgbClr val="000000"/>
                </a:solidFill>
                <a:latin typeface="Times New Roman Bold"/>
                <a:ea typeface="Times New Roman Bold"/>
                <a:cs typeface="Times New Roman Bold"/>
                <a:sym typeface="Times New Roman Bold"/>
              </a:rPr>
              <a:t>Conclusion:</a:t>
            </a:r>
          </a:p>
          <a:p>
            <a:pPr algn="just">
              <a:lnSpc>
                <a:spcPts val="3000"/>
              </a:lnSpc>
              <a:spcBef>
                <a:spcPct val="0"/>
              </a:spcBef>
            </a:pPr>
            <a:r>
              <a:rPr lang="en-US" sz="3000" spc="-60">
                <a:solidFill>
                  <a:srgbClr val="000000"/>
                </a:solidFill>
                <a:latin typeface="Times New Roman"/>
                <a:ea typeface="Times New Roman"/>
                <a:cs typeface="Times New Roman"/>
                <a:sym typeface="Times New Roman"/>
              </a:rPr>
              <a:t>The plot visualizes the count of movies released each year, broken down by genre, revealing a steady increase in the number of movies across most genres over time.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2550747" y="699685"/>
            <a:ext cx="13186505" cy="6368034"/>
          </a:xfrm>
          <a:custGeom>
            <a:avLst/>
            <a:gdLst/>
            <a:ahLst/>
            <a:cxnLst/>
            <a:rect r="r" b="b" t="t" l="l"/>
            <a:pathLst>
              <a:path h="6368034" w="13186505">
                <a:moveTo>
                  <a:pt x="0" y="0"/>
                </a:moveTo>
                <a:lnTo>
                  <a:pt x="13186506" y="0"/>
                </a:lnTo>
                <a:lnTo>
                  <a:pt x="13186506" y="6368034"/>
                </a:lnTo>
                <a:lnTo>
                  <a:pt x="0" y="6368034"/>
                </a:lnTo>
                <a:lnTo>
                  <a:pt x="0" y="0"/>
                </a:lnTo>
                <a:close/>
              </a:path>
            </a:pathLst>
          </a:custGeom>
          <a:blipFill>
            <a:blip r:embed="rId29"/>
            <a:stretch>
              <a:fillRect l="-37120" t="-38967" r="-15640" b="-38967"/>
            </a:stretch>
          </a:blipFill>
        </p:spPr>
      </p:sp>
      <p:sp>
        <p:nvSpPr>
          <p:cNvPr name="TextBox 17" id="17"/>
          <p:cNvSpPr txBox="true"/>
          <p:nvPr/>
        </p:nvSpPr>
        <p:spPr>
          <a:xfrm rot="0">
            <a:off x="2550747" y="7538567"/>
            <a:ext cx="13186505" cy="1312545"/>
          </a:xfrm>
          <a:prstGeom prst="rect">
            <a:avLst/>
          </a:prstGeom>
        </p:spPr>
        <p:txBody>
          <a:bodyPr anchor="t" rtlCol="false" tIns="0" lIns="0" bIns="0" rIns="0">
            <a:spAutoFit/>
          </a:bodyPr>
          <a:lstStyle/>
          <a:p>
            <a:pPr algn="just">
              <a:lnSpc>
                <a:spcPts val="3600"/>
              </a:lnSpc>
            </a:pPr>
            <a:r>
              <a:rPr lang="en-US" b="true" sz="3600" spc="-72">
                <a:solidFill>
                  <a:srgbClr val="000000"/>
                </a:solidFill>
                <a:latin typeface="Times New Roman Bold"/>
                <a:ea typeface="Times New Roman Bold"/>
                <a:cs typeface="Times New Roman Bold"/>
                <a:sym typeface="Times New Roman Bold"/>
              </a:rPr>
              <a:t>Conclusion:</a:t>
            </a:r>
          </a:p>
          <a:p>
            <a:pPr algn="just">
              <a:lnSpc>
                <a:spcPts val="3000"/>
              </a:lnSpc>
              <a:spcBef>
                <a:spcPct val="0"/>
              </a:spcBef>
            </a:pPr>
            <a:r>
              <a:rPr lang="en-US" sz="3000" spc="-60">
                <a:solidFill>
                  <a:srgbClr val="000000"/>
                </a:solidFill>
                <a:latin typeface="Times New Roman"/>
                <a:ea typeface="Times New Roman"/>
                <a:cs typeface="Times New Roman"/>
                <a:sym typeface="Times New Roman"/>
              </a:rPr>
              <a:t>The bar chart shows that movies are the most common type of content in the dataset, followed by TV shows.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3225317" y="763040"/>
            <a:ext cx="11837367" cy="5875690"/>
          </a:xfrm>
          <a:custGeom>
            <a:avLst/>
            <a:gdLst/>
            <a:ahLst/>
            <a:cxnLst/>
            <a:rect r="r" b="b" t="t" l="l"/>
            <a:pathLst>
              <a:path h="5875690" w="11837367">
                <a:moveTo>
                  <a:pt x="0" y="0"/>
                </a:moveTo>
                <a:lnTo>
                  <a:pt x="11837366" y="0"/>
                </a:lnTo>
                <a:lnTo>
                  <a:pt x="11837366" y="5875691"/>
                </a:lnTo>
                <a:lnTo>
                  <a:pt x="0" y="5875691"/>
                </a:lnTo>
                <a:lnTo>
                  <a:pt x="0" y="0"/>
                </a:lnTo>
                <a:close/>
              </a:path>
            </a:pathLst>
          </a:custGeom>
          <a:blipFill>
            <a:blip r:embed="rId15"/>
            <a:stretch>
              <a:fillRect l="-37863" t="-37515" r="-16589" b="-37515"/>
            </a:stretch>
          </a:blipFill>
        </p:spPr>
      </p:sp>
      <p:sp>
        <p:nvSpPr>
          <p:cNvPr name="TextBox 11" id="11"/>
          <p:cNvSpPr txBox="true"/>
          <p:nvPr/>
        </p:nvSpPr>
        <p:spPr>
          <a:xfrm rot="0">
            <a:off x="3215792" y="6995063"/>
            <a:ext cx="11837367" cy="1764030"/>
          </a:xfrm>
          <a:prstGeom prst="rect">
            <a:avLst/>
          </a:prstGeom>
        </p:spPr>
        <p:txBody>
          <a:bodyPr anchor="t" rtlCol="false" tIns="0" lIns="0" bIns="0" rIns="0">
            <a:spAutoFit/>
          </a:bodyPr>
          <a:lstStyle/>
          <a:p>
            <a:pPr algn="just">
              <a:lnSpc>
                <a:spcPts val="5040"/>
              </a:lnSpc>
            </a:pPr>
            <a:r>
              <a:rPr lang="en-US" sz="3600" b="true">
                <a:solidFill>
                  <a:srgbClr val="000000"/>
                </a:solidFill>
                <a:latin typeface="Times New Roman Bold"/>
                <a:ea typeface="Times New Roman Bold"/>
                <a:cs typeface="Times New Roman Bold"/>
                <a:sym typeface="Times New Roman Bold"/>
              </a:rPr>
              <a:t>Conclusion:</a:t>
            </a:r>
          </a:p>
          <a:p>
            <a:pPr algn="just">
              <a:lnSpc>
                <a:spcPts val="4200"/>
              </a:lnSpc>
              <a:spcBef>
                <a:spcPct val="0"/>
              </a:spcBef>
            </a:pPr>
            <a:r>
              <a:rPr lang="en-US" sz="3000">
                <a:solidFill>
                  <a:srgbClr val="000000"/>
                </a:solidFill>
                <a:latin typeface="Times New Roman"/>
                <a:ea typeface="Times New Roman"/>
                <a:cs typeface="Times New Roman"/>
                <a:sym typeface="Times New Roman"/>
              </a:rPr>
              <a:t>The line chart shows the trend of the sum of running time for each year, revealing fluctuations over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DAGWXHZdsks</dc:identifier>
  <dcterms:modified xsi:type="dcterms:W3CDTF">2011-08-01T06:04:30Z</dcterms:modified>
  <cp:revision>1</cp:revision>
  <dc:title>Disney+HotStar Data Analysis</dc:title>
</cp:coreProperties>
</file>